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509" r:id="rId1"/>
  </p:sldMasterIdLst>
  <p:notesMasterIdLst>
    <p:notesMasterId r:id="rId21"/>
  </p:notesMasterIdLst>
  <p:sldIdLst>
    <p:sldId id="256" r:id="rId2"/>
    <p:sldId id="278" r:id="rId3"/>
    <p:sldId id="270" r:id="rId4"/>
    <p:sldId id="257" r:id="rId5"/>
    <p:sldId id="276" r:id="rId6"/>
    <p:sldId id="267" r:id="rId7"/>
    <p:sldId id="268" r:id="rId8"/>
    <p:sldId id="258" r:id="rId9"/>
    <p:sldId id="265" r:id="rId10"/>
    <p:sldId id="266" r:id="rId11"/>
    <p:sldId id="274" r:id="rId12"/>
    <p:sldId id="277" r:id="rId13"/>
    <p:sldId id="275" r:id="rId14"/>
    <p:sldId id="271" r:id="rId15"/>
    <p:sldId id="262" r:id="rId16"/>
    <p:sldId id="272" r:id="rId17"/>
    <p:sldId id="273" r:id="rId18"/>
    <p:sldId id="269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6" d="100"/>
          <a:sy n="46" d="100"/>
        </p:scale>
        <p:origin x="48" y="10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2D13F-38BB-4E76-B424-4A0D69F90F49}" type="datetimeFigureOut">
              <a:rPr lang="ru-RU" smtClean="0"/>
              <a:t>13.06.2021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6C771-B5A1-4654-A2D1-6DD7C60B19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482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6C771-B5A1-4654-A2D1-6DD7C60B19C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78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29754-E6AB-4F22-8484-67B91028DDC2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311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E132B-562B-48BB-BD85-C9BB791AB70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82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4A746-3BF2-48EA-951B-4011A8AB27B9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109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72E84-561E-44DB-B4D8-5758BA84AF8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483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34A33-3B87-48F6-BAE2-8E02C4698EC4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49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0E6B2-62EA-48E3-8619-C47220C1911F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922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26D-A014-4A62-9E2F-8F1540F19D99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43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259C7-0860-4357-AF5C-F396D8EBE992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886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195FC-0903-47CB-AB24-1BC7969EAFDF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67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64CC4-0732-42CA-9622-DE8C19E89A76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96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E6835-F0F8-44CC-A7CC-EE71D231938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9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6B1C-E5D4-431B-9CB1-48C2249F08F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5661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EDC9-2A9E-49B6-903A-37B9BC35F60C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490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6F8-5A9B-45EC-B25E-47B2A1F6FDBB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197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51E9-DF88-43C7-BBDF-B53D3A5742DF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94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519DD-C5F3-41A4-A328-1023A9699180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8084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77F2F-3E22-41C0-B449-8B858DE98FA5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0CDD0F6-8B5B-43C4-885E-95D867B481E6}" type="datetime1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6337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10" r:id="rId1"/>
    <p:sldLayoutId id="2147484511" r:id="rId2"/>
    <p:sldLayoutId id="2147484512" r:id="rId3"/>
    <p:sldLayoutId id="2147484513" r:id="rId4"/>
    <p:sldLayoutId id="2147484514" r:id="rId5"/>
    <p:sldLayoutId id="2147484515" r:id="rId6"/>
    <p:sldLayoutId id="2147484516" r:id="rId7"/>
    <p:sldLayoutId id="2147484517" r:id="rId8"/>
    <p:sldLayoutId id="2147484518" r:id="rId9"/>
    <p:sldLayoutId id="2147484519" r:id="rId10"/>
    <p:sldLayoutId id="2147484520" r:id="rId11"/>
    <p:sldLayoutId id="2147484521" r:id="rId12"/>
    <p:sldLayoutId id="2147484522" r:id="rId13"/>
    <p:sldLayoutId id="2147484523" r:id="rId14"/>
    <p:sldLayoutId id="2147484524" r:id="rId15"/>
    <p:sldLayoutId id="2147484525" r:id="rId16"/>
    <p:sldLayoutId id="214748452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77437" y="1333339"/>
            <a:ext cx="9291918" cy="3255264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4400" dirty="0" smtClean="0">
                <a:solidFill>
                  <a:schemeClr val="tx1"/>
                </a:solidFill>
              </a:rPr>
              <a:t>Математичне </a:t>
            </a:r>
            <a:r>
              <a:rPr lang="uk-UA" sz="4400" dirty="0">
                <a:solidFill>
                  <a:schemeClr val="tx1"/>
                </a:solidFill>
              </a:rPr>
              <a:t>та програмне забезпечення </a:t>
            </a:r>
            <a:r>
              <a:rPr lang="uk-UA" sz="4400" dirty="0" smtClean="0">
                <a:solidFill>
                  <a:schemeClr val="tx1"/>
                </a:solidFill>
              </a:rPr>
              <a:t>системи обробки </a:t>
            </a:r>
            <a:r>
              <a:rPr lang="uk-UA" sz="4400" dirty="0">
                <a:solidFill>
                  <a:schemeClr val="tx1"/>
                </a:solidFill>
              </a:rPr>
              <a:t>й класифікації архіву новинних </a:t>
            </a:r>
            <a:r>
              <a:rPr lang="uk-UA" sz="4400" dirty="0" smtClean="0">
                <a:solidFill>
                  <a:schemeClr val="tx1"/>
                </a:solidFill>
              </a:rPr>
              <a:t>відеорепортажів</a:t>
            </a:r>
            <a:r>
              <a:rPr lang="ru-RU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4784" y="4046493"/>
            <a:ext cx="6945643" cy="2277561"/>
          </a:xfrm>
        </p:spPr>
        <p:txBody>
          <a:bodyPr>
            <a:noAutofit/>
          </a:bodyPr>
          <a:lstStyle/>
          <a:p>
            <a:r>
              <a:rPr lang="uk-UA" sz="1800" cap="none" dirty="0" smtClean="0">
                <a:latin typeface="+mn-lt"/>
                <a:cs typeface="Times New Roman" panose="02020603050405020304" pitchFamily="18" charset="0"/>
              </a:rPr>
              <a:t>Виконав: </a:t>
            </a:r>
          </a:p>
          <a:p>
            <a:r>
              <a:rPr lang="uk-UA" sz="1800" dirty="0"/>
              <a:t>студент </a:t>
            </a:r>
            <a:r>
              <a:rPr lang="en-US" sz="1800" dirty="0"/>
              <a:t>IV</a:t>
            </a:r>
            <a:r>
              <a:rPr lang="uk-UA" sz="1800" dirty="0"/>
              <a:t> курсу, групи КМ</a:t>
            </a:r>
            <a:r>
              <a:rPr lang="ru-RU" sz="1800" dirty="0"/>
              <a:t>-</a:t>
            </a:r>
            <a:r>
              <a:rPr lang="uk-UA" sz="1800" dirty="0"/>
              <a:t>7</a:t>
            </a:r>
            <a:r>
              <a:rPr lang="ru-RU" sz="1800" dirty="0"/>
              <a:t>1 </a:t>
            </a:r>
          </a:p>
          <a:p>
            <a:r>
              <a:rPr lang="ru-RU" sz="1800" dirty="0"/>
              <a:t>Лисий </a:t>
            </a:r>
            <a:r>
              <a:rPr lang="ru-RU" sz="1800" dirty="0" err="1"/>
              <a:t>Павло</a:t>
            </a:r>
            <a:r>
              <a:rPr lang="ru-RU" sz="1800" dirty="0"/>
              <a:t> </a:t>
            </a:r>
            <a:r>
              <a:rPr lang="ru-RU" sz="1800" dirty="0" err="1"/>
              <a:t>Олексійович</a:t>
            </a:r>
            <a:r>
              <a:rPr lang="ru-RU" sz="1800" dirty="0"/>
              <a:t> </a:t>
            </a:r>
            <a:endParaRPr lang="ru-RU" sz="1800" dirty="0" smtClean="0"/>
          </a:p>
          <a:p>
            <a:r>
              <a:rPr lang="uk-UA" sz="1800" cap="none" dirty="0" smtClean="0">
                <a:latin typeface="+mn-lt"/>
                <a:cs typeface="Times New Roman" panose="02020603050405020304" pitchFamily="18" charset="0"/>
              </a:rPr>
              <a:t>Керівник:</a:t>
            </a:r>
          </a:p>
          <a:p>
            <a:r>
              <a:rPr lang="ru-RU" sz="1800" dirty="0"/>
              <a:t>старший </a:t>
            </a:r>
            <a:r>
              <a:rPr lang="ru-RU" sz="1800" dirty="0" err="1"/>
              <a:t>викладач</a:t>
            </a:r>
            <a:r>
              <a:rPr lang="uk-UA" sz="1800" dirty="0"/>
              <a:t>, </a:t>
            </a:r>
            <a:r>
              <a:rPr lang="ru-RU" sz="1800" dirty="0"/>
              <a:t>канд. </a:t>
            </a:r>
            <a:r>
              <a:rPr lang="ru-RU" sz="1800" dirty="0" err="1"/>
              <a:t>фіз</a:t>
            </a:r>
            <a:r>
              <a:rPr lang="ru-RU" sz="1800" dirty="0"/>
              <a:t>.-мат. наук </a:t>
            </a:r>
          </a:p>
          <a:p>
            <a:r>
              <a:rPr lang="ru-RU" sz="1800" dirty="0"/>
              <a:t>Бай </a:t>
            </a:r>
            <a:r>
              <a:rPr lang="ru-RU" sz="1800" dirty="0" err="1"/>
              <a:t>Юлія</a:t>
            </a:r>
            <a:r>
              <a:rPr lang="ru-RU" sz="1800" dirty="0"/>
              <a:t> </a:t>
            </a:r>
            <a:r>
              <a:rPr lang="ru-RU" sz="1800" dirty="0" err="1"/>
              <a:t>Петрівна</a:t>
            </a:r>
            <a:endParaRPr lang="en-US" sz="1800" cap="none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89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tx1"/>
                </a:solidFill>
              </a:rPr>
              <a:t>Аналіз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існуючих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рішень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2200" b="1" dirty="0" smtClean="0">
                <a:solidFill>
                  <a:schemeClr val="tx1"/>
                </a:solidFill>
              </a:rPr>
              <a:t>Для задачі </a:t>
            </a:r>
            <a:r>
              <a:rPr lang="en-US" sz="2200" b="1" dirty="0" smtClean="0">
                <a:solidFill>
                  <a:schemeClr val="tx1"/>
                </a:solidFill>
              </a:rPr>
              <a:t>NLP</a:t>
            </a:r>
            <a:r>
              <a:rPr lang="ru-RU" sz="2200" b="1" dirty="0" smtClean="0">
                <a:solidFill>
                  <a:schemeClr val="tx1"/>
                </a:solidFill>
              </a:rPr>
              <a:t> </a:t>
            </a:r>
            <a:r>
              <a:rPr lang="uk-UA" sz="2200" b="1" dirty="0" smtClean="0">
                <a:solidFill>
                  <a:schemeClr val="tx1"/>
                </a:solidFill>
              </a:rPr>
              <a:t>– бібліотеки </a:t>
            </a:r>
            <a:r>
              <a:rPr lang="en-US" sz="2200" b="1" dirty="0" smtClean="0">
                <a:solidFill>
                  <a:schemeClr val="tx1"/>
                </a:solidFill>
              </a:rPr>
              <a:t>Spacy </a:t>
            </a:r>
            <a:r>
              <a:rPr lang="ru-RU" sz="2200" b="1" dirty="0" smtClean="0">
                <a:solidFill>
                  <a:schemeClr val="tx1"/>
                </a:solidFill>
              </a:rPr>
              <a:t>та </a:t>
            </a:r>
            <a:r>
              <a:rPr lang="en-US" sz="2200" b="1" dirty="0" smtClean="0">
                <a:solidFill>
                  <a:schemeClr val="tx1"/>
                </a:solidFill>
              </a:rPr>
              <a:t>NLTK</a:t>
            </a:r>
            <a:endParaRPr lang="uk-UA" sz="2200" b="1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chemeClr val="tx1"/>
                </a:solidFill>
              </a:rPr>
              <a:t>+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Найпопулярніші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рішення</a:t>
            </a:r>
            <a:endParaRPr lang="ru-RU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+ </a:t>
            </a:r>
            <a:r>
              <a:rPr lang="ru-RU" sz="2200" dirty="0" err="1" smtClean="0">
                <a:solidFill>
                  <a:schemeClr val="tx1"/>
                </a:solidFill>
              </a:rPr>
              <a:t>Забезпечують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якісний</a:t>
            </a:r>
            <a:r>
              <a:rPr lang="ru-RU" sz="2200" dirty="0" smtClean="0">
                <a:solidFill>
                  <a:schemeClr val="tx1"/>
                </a:solidFill>
              </a:rPr>
              <a:t> результат</a:t>
            </a: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+ </a:t>
            </a:r>
            <a:r>
              <a:rPr lang="uk-UA" sz="2200" dirty="0" smtClean="0">
                <a:solidFill>
                  <a:schemeClr val="tx1"/>
                </a:solidFill>
              </a:rPr>
              <a:t>Сумісні </a:t>
            </a:r>
            <a:r>
              <a:rPr lang="uk-UA" sz="2200" dirty="0">
                <a:solidFill>
                  <a:schemeClr val="tx1"/>
                </a:solidFill>
              </a:rPr>
              <a:t>із багатьма доступними API </a:t>
            </a:r>
            <a:endParaRPr lang="ru-RU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- </a:t>
            </a:r>
            <a:r>
              <a:rPr lang="ru-RU" sz="2200" dirty="0" err="1" smtClean="0">
                <a:solidFill>
                  <a:schemeClr val="tx1"/>
                </a:solidFill>
              </a:rPr>
              <a:t>Потрібно</a:t>
            </a:r>
            <a:r>
              <a:rPr lang="ru-RU" sz="2200" dirty="0" smtClean="0">
                <a:solidFill>
                  <a:schemeClr val="tx1"/>
                </a:solidFill>
              </a:rPr>
              <a:t> досконально </a:t>
            </a:r>
            <a:r>
              <a:rPr lang="ru-RU" sz="2200" dirty="0" err="1" smtClean="0">
                <a:solidFill>
                  <a:schemeClr val="tx1"/>
                </a:solidFill>
              </a:rPr>
              <a:t>розуміти</a:t>
            </a:r>
            <a:r>
              <a:rPr lang="ru-RU" sz="2200" dirty="0" smtClean="0">
                <a:solidFill>
                  <a:schemeClr val="tx1"/>
                </a:solidFill>
              </a:rPr>
              <a:t> область </a:t>
            </a:r>
            <a:r>
              <a:rPr lang="ru-RU" sz="2200" dirty="0" err="1" smtClean="0">
                <a:solidFill>
                  <a:schemeClr val="tx1"/>
                </a:solidFill>
              </a:rPr>
              <a:t>використання</a:t>
            </a:r>
            <a:r>
              <a:rPr lang="ru-RU" sz="2200" dirty="0" smtClean="0">
                <a:solidFill>
                  <a:schemeClr val="tx1"/>
                </a:solidFill>
              </a:rPr>
              <a:t> перед </a:t>
            </a:r>
            <a:r>
              <a:rPr lang="ru-RU" sz="2200" dirty="0" err="1" smtClean="0">
                <a:solidFill>
                  <a:schemeClr val="tx1"/>
                </a:solidFill>
              </a:rPr>
              <a:t>застосуванням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46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0" y="301989"/>
            <a:ext cx="9404723" cy="1400530"/>
          </a:xfrm>
        </p:spPr>
        <p:txBody>
          <a:bodyPr/>
          <a:lstStyle/>
          <a:p>
            <a:r>
              <a:rPr lang="ru-RU" dirty="0" err="1" smtClean="0">
                <a:solidFill>
                  <a:schemeClr val="tx1"/>
                </a:solidFill>
              </a:rPr>
              <a:t>Математичне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забезпечення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6110" y="1404213"/>
            <a:ext cx="10547125" cy="168188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	</a:t>
            </a:r>
            <a:r>
              <a:rPr lang="ru-RU" dirty="0" err="1" smtClean="0"/>
              <a:t>Усі</a:t>
            </a:r>
            <a:r>
              <a:rPr lang="ru-RU" dirty="0" smtClean="0"/>
              <a:t> </a:t>
            </a:r>
            <a:r>
              <a:rPr lang="ru-RU" dirty="0" err="1" smtClean="0"/>
              <a:t>розглянуті</a:t>
            </a:r>
            <a:r>
              <a:rPr lang="ru-RU" dirty="0" smtClean="0"/>
              <a:t> </a:t>
            </a:r>
            <a:r>
              <a:rPr lang="ru-RU" dirty="0" err="1" smtClean="0"/>
              <a:t>існуючі</a:t>
            </a:r>
            <a:r>
              <a:rPr lang="ru-RU" dirty="0" smtClean="0"/>
              <a:t> </a:t>
            </a:r>
            <a:r>
              <a:rPr lang="ru-RU" dirty="0" err="1" smtClean="0"/>
              <a:t>рішення</a:t>
            </a:r>
            <a:r>
              <a:rPr lang="ru-RU" dirty="0" smtClean="0"/>
              <a:t> </a:t>
            </a:r>
            <a:r>
              <a:rPr lang="ru-RU" dirty="0" err="1" smtClean="0"/>
              <a:t>базуються</a:t>
            </a:r>
            <a:r>
              <a:rPr lang="ru-RU" dirty="0" smtClean="0"/>
              <a:t> на </a:t>
            </a:r>
            <a:r>
              <a:rPr lang="ru-RU" dirty="0" err="1" smtClean="0"/>
              <a:t>використанні</a:t>
            </a:r>
            <a:r>
              <a:rPr lang="ru-RU" dirty="0" smtClean="0"/>
              <a:t> </a:t>
            </a:r>
            <a:r>
              <a:rPr lang="ru-RU" dirty="0" err="1" smtClean="0"/>
              <a:t>згорткових</a:t>
            </a:r>
            <a:r>
              <a:rPr lang="ru-RU" dirty="0" smtClean="0"/>
              <a:t> </a:t>
            </a:r>
            <a:r>
              <a:rPr lang="ru-RU" dirty="0" err="1" smtClean="0"/>
              <a:t>нейронних</a:t>
            </a:r>
            <a:r>
              <a:rPr lang="ru-RU" dirty="0" smtClean="0"/>
              <a:t> мереж (</a:t>
            </a:r>
            <a:r>
              <a:rPr lang="en-US" dirty="0" smtClean="0"/>
              <a:t>CNN</a:t>
            </a:r>
            <a:r>
              <a:rPr lang="ru-RU" dirty="0" smtClean="0"/>
              <a:t>).</a:t>
            </a:r>
            <a:r>
              <a:rPr lang="ru-RU" dirty="0"/>
              <a:t> </a:t>
            </a:r>
            <a:r>
              <a:rPr lang="ru-RU" dirty="0" err="1" smtClean="0"/>
              <a:t>Згорткові</a:t>
            </a:r>
            <a:r>
              <a:rPr lang="ru-RU" dirty="0" smtClean="0"/>
              <a:t> </a:t>
            </a:r>
            <a:r>
              <a:rPr lang="ru-RU" dirty="0" err="1" smtClean="0"/>
              <a:t>нейронні</a:t>
            </a:r>
            <a:r>
              <a:rPr lang="ru-RU" dirty="0" smtClean="0"/>
              <a:t> </a:t>
            </a:r>
            <a:r>
              <a:rPr lang="ru-RU" dirty="0" err="1"/>
              <a:t>мережі</a:t>
            </a:r>
            <a:r>
              <a:rPr lang="ru-RU" dirty="0"/>
              <a:t> </a:t>
            </a:r>
            <a:r>
              <a:rPr lang="ru-RU" dirty="0" err="1"/>
              <a:t>складаються</a:t>
            </a:r>
            <a:r>
              <a:rPr lang="ru-RU" dirty="0"/>
              <a:t> з </a:t>
            </a:r>
            <a:r>
              <a:rPr lang="ru-RU" dirty="0" err="1"/>
              <a:t>безлічі</a:t>
            </a:r>
            <a:r>
              <a:rPr lang="ru-RU" dirty="0"/>
              <a:t> </a:t>
            </a:r>
            <a:r>
              <a:rPr lang="ru-RU" dirty="0" err="1"/>
              <a:t>шарів</a:t>
            </a:r>
            <a:r>
              <a:rPr lang="ru-RU" dirty="0"/>
              <a:t> </a:t>
            </a:r>
            <a:r>
              <a:rPr lang="ru-RU" dirty="0" err="1"/>
              <a:t>штучних</a:t>
            </a:r>
            <a:r>
              <a:rPr lang="ru-RU" dirty="0"/>
              <a:t> </a:t>
            </a:r>
            <a:r>
              <a:rPr lang="ru-RU" dirty="0" err="1"/>
              <a:t>нейронів</a:t>
            </a:r>
            <a:r>
              <a:rPr lang="ru-RU" dirty="0"/>
              <a:t>. </a:t>
            </a:r>
            <a:r>
              <a:rPr lang="ru-RU" dirty="0" err="1"/>
              <a:t>Штучні</a:t>
            </a:r>
            <a:r>
              <a:rPr lang="ru-RU" dirty="0"/>
              <a:t> </a:t>
            </a:r>
            <a:r>
              <a:rPr lang="ru-RU" dirty="0" err="1"/>
              <a:t>нейрони</a:t>
            </a:r>
            <a:r>
              <a:rPr lang="ru-RU" dirty="0"/>
              <a:t>, груба </a:t>
            </a:r>
            <a:r>
              <a:rPr lang="ru-RU" dirty="0" err="1"/>
              <a:t>імітація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біологічних</a:t>
            </a:r>
            <a:r>
              <a:rPr lang="ru-RU" dirty="0"/>
              <a:t> </a:t>
            </a:r>
            <a:r>
              <a:rPr lang="ru-RU" dirty="0" err="1"/>
              <a:t>аналогів</a:t>
            </a:r>
            <a:r>
              <a:rPr lang="ru-RU" dirty="0"/>
              <a:t>, є </a:t>
            </a:r>
            <a:r>
              <a:rPr lang="ru-RU" dirty="0" err="1"/>
              <a:t>математичними</a:t>
            </a:r>
            <a:r>
              <a:rPr lang="ru-RU" dirty="0"/>
              <a:t> </a:t>
            </a:r>
            <a:r>
              <a:rPr lang="ru-RU" dirty="0" err="1"/>
              <a:t>функціями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обчислюють</a:t>
            </a:r>
            <a:r>
              <a:rPr lang="ru-RU" dirty="0"/>
              <a:t> </a:t>
            </a:r>
            <a:r>
              <a:rPr lang="ru-RU" dirty="0" err="1"/>
              <a:t>зважену</a:t>
            </a:r>
            <a:r>
              <a:rPr lang="ru-RU" dirty="0"/>
              <a:t> суму </a:t>
            </a:r>
            <a:r>
              <a:rPr lang="ru-RU" dirty="0" err="1"/>
              <a:t>кількох</a:t>
            </a:r>
            <a:r>
              <a:rPr lang="ru-RU" dirty="0"/>
              <a:t> </a:t>
            </a:r>
            <a:r>
              <a:rPr lang="ru-RU" dirty="0" err="1"/>
              <a:t>входів</a:t>
            </a:r>
            <a:r>
              <a:rPr lang="ru-RU" dirty="0"/>
              <a:t> і </a:t>
            </a:r>
            <a:r>
              <a:rPr lang="ru-RU" dirty="0" err="1"/>
              <a:t>виводять</a:t>
            </a:r>
            <a:r>
              <a:rPr lang="ru-RU" dirty="0"/>
              <a:t> </a:t>
            </a:r>
            <a:r>
              <a:rPr lang="ru-RU" dirty="0" err="1"/>
              <a:t>значення</a:t>
            </a:r>
            <a:r>
              <a:rPr lang="ru-RU" dirty="0"/>
              <a:t> </a:t>
            </a:r>
            <a:r>
              <a:rPr lang="ru-RU" dirty="0" err="1"/>
              <a:t>активації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921468" y="6321878"/>
            <a:ext cx="3206070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Рис.2 – Архітектура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CNN</a:t>
            </a: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pic>
        <p:nvPicPr>
          <p:cNvPr id="6" name="Picture 2" descr="sensors-19-04933-g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025" y="3219072"/>
            <a:ext cx="8943294" cy="3209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569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solidFill>
                  <a:schemeClr val="tx1"/>
                </a:solidFill>
              </a:rPr>
              <a:t>Опрацювання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технологій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2054" y="2653393"/>
            <a:ext cx="10538960" cy="3355521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sz="2200" dirty="0" err="1" smtClean="0"/>
              <a:t>Moviepy</a:t>
            </a:r>
            <a:r>
              <a:rPr lang="ru-RU" sz="2200" dirty="0" smtClean="0"/>
              <a:t> – </a:t>
            </a:r>
            <a:r>
              <a:rPr lang="ru-RU" sz="2200" dirty="0" err="1"/>
              <a:t>обробка</a:t>
            </a:r>
            <a:r>
              <a:rPr lang="ru-RU" sz="2200" dirty="0"/>
              <a:t> </a:t>
            </a:r>
            <a:r>
              <a:rPr lang="ru-RU" sz="2200" dirty="0" err="1" smtClean="0"/>
              <a:t>відео</a:t>
            </a:r>
            <a:endParaRPr lang="ru-RU" sz="2200" dirty="0" smtClean="0"/>
          </a:p>
          <a:p>
            <a:pPr marL="0" indent="0">
              <a:buNone/>
            </a:pPr>
            <a:r>
              <a:rPr lang="en-US" sz="2200" dirty="0" err="1"/>
              <a:t>Pytesseract</a:t>
            </a:r>
            <a:r>
              <a:rPr lang="en-US" sz="2200" dirty="0"/>
              <a:t> – </a:t>
            </a:r>
            <a:r>
              <a:rPr lang="ru-RU" sz="2200" dirty="0" err="1"/>
              <a:t>обробка</a:t>
            </a:r>
            <a:r>
              <a:rPr lang="ru-RU" sz="2200" dirty="0"/>
              <a:t> </a:t>
            </a:r>
            <a:r>
              <a:rPr lang="ru-RU" sz="2200" dirty="0" err="1"/>
              <a:t>відео</a:t>
            </a:r>
            <a:endParaRPr lang="en-US" sz="2200" dirty="0"/>
          </a:p>
          <a:p>
            <a:pPr marL="0" indent="0">
              <a:buNone/>
            </a:pPr>
            <a:r>
              <a:rPr lang="en-US" sz="2200" dirty="0"/>
              <a:t>PIL – </a:t>
            </a:r>
            <a:r>
              <a:rPr lang="ru-RU" sz="2200" dirty="0" err="1"/>
              <a:t>обробка</a:t>
            </a:r>
            <a:r>
              <a:rPr lang="ru-RU" sz="2200" dirty="0"/>
              <a:t> </a:t>
            </a:r>
            <a:r>
              <a:rPr lang="ru-RU" sz="2200" dirty="0" err="1" smtClean="0"/>
              <a:t>кадрів</a:t>
            </a:r>
            <a:endParaRPr lang="ru-RU" sz="2200" dirty="0" smtClean="0"/>
          </a:p>
          <a:p>
            <a:pPr marL="0" indent="0">
              <a:buNone/>
            </a:pPr>
            <a:r>
              <a:rPr lang="en-US" sz="2200" dirty="0" smtClean="0"/>
              <a:t>Av</a:t>
            </a:r>
            <a:r>
              <a:rPr lang="ru-RU" sz="2200" dirty="0" smtClean="0"/>
              <a:t> </a:t>
            </a:r>
            <a:r>
              <a:rPr lang="ru-RU" sz="2200" dirty="0"/>
              <a:t>–</a:t>
            </a:r>
            <a:r>
              <a:rPr lang="ru-RU" sz="2200" dirty="0" smtClean="0"/>
              <a:t> </a:t>
            </a:r>
            <a:r>
              <a:rPr lang="ru-RU" sz="2200" dirty="0" err="1"/>
              <a:t>обробка</a:t>
            </a:r>
            <a:r>
              <a:rPr lang="ru-RU" sz="2200" dirty="0"/>
              <a:t> </a:t>
            </a:r>
            <a:r>
              <a:rPr lang="ru-RU" sz="2200" dirty="0" err="1" smtClean="0"/>
              <a:t>кадрів</a:t>
            </a:r>
            <a:endParaRPr lang="ru-RU" sz="2200" dirty="0" smtClean="0"/>
          </a:p>
          <a:p>
            <a:pPr marL="0" indent="0">
              <a:buNone/>
            </a:pPr>
            <a:r>
              <a:rPr lang="en-US" sz="2200" dirty="0" err="1"/>
              <a:t>Imagehash</a:t>
            </a:r>
            <a:r>
              <a:rPr lang="en-US" sz="2200" dirty="0"/>
              <a:t> – </a:t>
            </a:r>
            <a:r>
              <a:rPr lang="ru-RU" sz="2200" dirty="0" err="1"/>
              <a:t>обробка</a:t>
            </a:r>
            <a:r>
              <a:rPr lang="ru-RU" sz="2200" dirty="0"/>
              <a:t> </a:t>
            </a:r>
            <a:r>
              <a:rPr lang="ru-RU" sz="2200" dirty="0" err="1" smtClean="0"/>
              <a:t>кадрів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 smtClean="0"/>
              <a:t>speech_recognition</a:t>
            </a:r>
            <a:r>
              <a:rPr lang="en-US" sz="2200" dirty="0" smtClean="0"/>
              <a:t> –</a:t>
            </a:r>
            <a:r>
              <a:rPr lang="ru-RU" sz="2200" dirty="0" smtClean="0"/>
              <a:t> </a:t>
            </a:r>
            <a:r>
              <a:rPr lang="en-US" sz="2200" dirty="0" err="1" smtClean="0"/>
              <a:t>voise</a:t>
            </a:r>
            <a:r>
              <a:rPr lang="en-US" sz="2200" dirty="0" smtClean="0"/>
              <a:t> to text</a:t>
            </a:r>
          </a:p>
          <a:p>
            <a:pPr marL="0" indent="0">
              <a:buNone/>
            </a:pPr>
            <a:r>
              <a:rPr lang="en-US" sz="2200" dirty="0" err="1" smtClean="0"/>
              <a:t>Nltk</a:t>
            </a:r>
            <a:r>
              <a:rPr lang="en-US" sz="2200" dirty="0" smtClean="0"/>
              <a:t> </a:t>
            </a:r>
            <a:r>
              <a:rPr lang="en-US" sz="2200" dirty="0"/>
              <a:t>– </a:t>
            </a:r>
            <a:r>
              <a:rPr lang="ru-RU" sz="2200" dirty="0"/>
              <a:t>робота з текстом(теги</a:t>
            </a:r>
            <a:r>
              <a:rPr lang="ru-RU" sz="2200" dirty="0" smtClean="0"/>
              <a:t>)</a:t>
            </a:r>
          </a:p>
          <a:p>
            <a:pPr marL="0" indent="0">
              <a:buNone/>
            </a:pPr>
            <a:endParaRPr lang="ru-RU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Spacy –</a:t>
            </a:r>
            <a:r>
              <a:rPr lang="ru-RU" sz="2200" dirty="0"/>
              <a:t>робота з текстом(теги</a:t>
            </a:r>
            <a:r>
              <a:rPr lang="ru-RU" sz="2200" dirty="0" smtClean="0"/>
              <a:t>)</a:t>
            </a:r>
          </a:p>
          <a:p>
            <a:pPr marL="0" indent="0">
              <a:buNone/>
            </a:pPr>
            <a:r>
              <a:rPr lang="en-US" sz="2200" dirty="0" err="1"/>
              <a:t>Textblob</a:t>
            </a:r>
            <a:r>
              <a:rPr lang="en-US" sz="2200" dirty="0"/>
              <a:t> – </a:t>
            </a:r>
            <a:r>
              <a:rPr lang="ru-RU" sz="2200" dirty="0"/>
              <a:t>робота з текстом(теги</a:t>
            </a:r>
            <a:r>
              <a:rPr lang="ru-RU" sz="2200" dirty="0" smtClean="0"/>
              <a:t>)</a:t>
            </a:r>
          </a:p>
          <a:p>
            <a:pPr marL="0" indent="0">
              <a:buNone/>
            </a:pPr>
            <a:r>
              <a:rPr lang="en-US" sz="2200" dirty="0"/>
              <a:t>jellyfish – </a:t>
            </a:r>
            <a:r>
              <a:rPr lang="ru-RU" sz="2200" dirty="0" err="1"/>
              <a:t>порівняння</a:t>
            </a:r>
            <a:r>
              <a:rPr lang="ru-RU" sz="2200" dirty="0"/>
              <a:t> </a:t>
            </a:r>
            <a:r>
              <a:rPr lang="ru-RU" sz="2200" dirty="0" err="1" smtClean="0"/>
              <a:t>тегів</a:t>
            </a:r>
            <a:endParaRPr lang="ru-RU" sz="2200" dirty="0" smtClean="0"/>
          </a:p>
          <a:p>
            <a:pPr marL="0" indent="0">
              <a:buNone/>
            </a:pPr>
            <a:r>
              <a:rPr lang="en-US" sz="2200" dirty="0" err="1"/>
              <a:t>google_translator</a:t>
            </a:r>
            <a:r>
              <a:rPr lang="en-US" sz="2200" dirty="0"/>
              <a:t> – </a:t>
            </a:r>
            <a:r>
              <a:rPr lang="ru-RU" sz="2200" dirty="0" err="1"/>
              <a:t>перекладач</a:t>
            </a:r>
            <a:endParaRPr lang="en-US" sz="2200" dirty="0"/>
          </a:p>
          <a:p>
            <a:pPr marL="0" indent="0">
              <a:buNone/>
            </a:pPr>
            <a:r>
              <a:rPr lang="en-US" sz="2200" dirty="0" smtClean="0"/>
              <a:t>Multiprocessing –</a:t>
            </a:r>
            <a:r>
              <a:rPr lang="ru-RU" sz="2200" dirty="0" smtClean="0"/>
              <a:t> </a:t>
            </a:r>
            <a:r>
              <a:rPr lang="ru-RU" sz="2200" dirty="0" err="1" smtClean="0"/>
              <a:t>мультипроцесинг</a:t>
            </a:r>
            <a:r>
              <a:rPr lang="ru-RU" sz="2200" dirty="0" smtClean="0"/>
              <a:t> 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 smtClean="0"/>
              <a:t>Joblib</a:t>
            </a:r>
            <a:r>
              <a:rPr lang="en-US" sz="2200" dirty="0" smtClean="0"/>
              <a:t> – </a:t>
            </a:r>
            <a:r>
              <a:rPr lang="ru-RU" sz="2200" dirty="0" err="1"/>
              <a:t>мультипроцесинг</a:t>
            </a:r>
            <a:r>
              <a:rPr lang="ru-RU" sz="2200" dirty="0"/>
              <a:t> 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err="1" smtClean="0"/>
              <a:t>Openpyxl</a:t>
            </a:r>
            <a:r>
              <a:rPr lang="en-US" sz="2200" dirty="0" smtClean="0"/>
              <a:t> – </a:t>
            </a:r>
            <a:r>
              <a:rPr lang="ru-RU" sz="2200" dirty="0" smtClean="0"/>
              <a:t>робота з </a:t>
            </a:r>
            <a:r>
              <a:rPr lang="en-US" sz="2200" dirty="0" smtClean="0"/>
              <a:t>Excel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ru-RU" sz="2200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703751" y="1559335"/>
            <a:ext cx="8946541" cy="947101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sz="2200" dirty="0" smtClean="0"/>
              <a:t>	Для </a:t>
            </a:r>
            <a:r>
              <a:rPr lang="ru-RU" sz="2200" dirty="0" err="1" smtClean="0"/>
              <a:t>кодування</a:t>
            </a:r>
            <a:r>
              <a:rPr lang="ru-RU" sz="2200" dirty="0" smtClean="0"/>
              <a:t> </a:t>
            </a:r>
            <a:r>
              <a:rPr lang="ru-RU" sz="2200" dirty="0" err="1" smtClean="0"/>
              <a:t>математичного</a:t>
            </a:r>
            <a:r>
              <a:rPr lang="ru-RU" sz="2200" dirty="0" smtClean="0"/>
              <a:t> </a:t>
            </a:r>
            <a:r>
              <a:rPr lang="ru-RU" sz="2200" dirty="0" err="1" smtClean="0"/>
              <a:t>забезпечення</a:t>
            </a:r>
            <a:r>
              <a:rPr lang="ru-RU" sz="2200" dirty="0" smtClean="0"/>
              <a:t> </a:t>
            </a:r>
            <a:r>
              <a:rPr lang="ru-RU" sz="2200" dirty="0" err="1" smtClean="0"/>
              <a:t>було</a:t>
            </a:r>
            <a:r>
              <a:rPr lang="ru-RU" sz="2200" dirty="0" smtClean="0"/>
              <a:t> </a:t>
            </a:r>
            <a:r>
              <a:rPr lang="ru-RU" sz="2200" dirty="0" err="1" smtClean="0"/>
              <a:t>обрано</a:t>
            </a:r>
            <a:r>
              <a:rPr lang="ru-RU" sz="2200" dirty="0" smtClean="0"/>
              <a:t> </a:t>
            </a:r>
            <a:r>
              <a:rPr lang="ru-RU" sz="2200" dirty="0" err="1" smtClean="0"/>
              <a:t>високорівневу</a:t>
            </a:r>
            <a:r>
              <a:rPr lang="ru-RU" sz="2200" dirty="0" smtClean="0"/>
              <a:t> </a:t>
            </a:r>
            <a:r>
              <a:rPr lang="ru-RU" sz="2200" dirty="0" err="1" smtClean="0"/>
              <a:t>мову</a:t>
            </a:r>
            <a:r>
              <a:rPr lang="ru-RU" sz="2200" dirty="0" smtClean="0"/>
              <a:t> </a:t>
            </a:r>
            <a:r>
              <a:rPr lang="ru-RU" sz="2200" dirty="0" err="1" smtClean="0"/>
              <a:t>програмування</a:t>
            </a:r>
            <a:r>
              <a:rPr lang="ru-RU" sz="2200" dirty="0" smtClean="0"/>
              <a:t> </a:t>
            </a:r>
            <a:r>
              <a:rPr lang="en-US" sz="2200" dirty="0" smtClean="0"/>
              <a:t>Python, </a:t>
            </a:r>
            <a:r>
              <a:rPr lang="ru-RU" sz="2200" dirty="0" err="1" smtClean="0"/>
              <a:t>версії</a:t>
            </a:r>
            <a:r>
              <a:rPr lang="ru-RU" sz="2200" dirty="0" smtClean="0"/>
              <a:t> 3.8.3.</a:t>
            </a:r>
          </a:p>
          <a:p>
            <a:pPr marL="0" indent="0">
              <a:buFont typeface="Wingdings 3" charset="2"/>
              <a:buNone/>
            </a:pPr>
            <a:r>
              <a:rPr lang="ru-RU" sz="2200" dirty="0" smtClean="0"/>
              <a:t>	</a:t>
            </a:r>
            <a:endParaRPr lang="ru-RU" sz="22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2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0076" y="2657075"/>
            <a:ext cx="9404723" cy="1400530"/>
          </a:xfrm>
        </p:spPr>
        <p:txBody>
          <a:bodyPr/>
          <a:lstStyle/>
          <a:p>
            <a:pPr algn="ctr"/>
            <a:r>
              <a:rPr lang="ru-RU" dirty="0" err="1">
                <a:solidFill>
                  <a:schemeClr val="tx1"/>
                </a:solidFill>
              </a:rPr>
              <a:t>Проектування</a:t>
            </a:r>
            <a:r>
              <a:rPr lang="ru-RU" dirty="0">
                <a:solidFill>
                  <a:schemeClr val="tx1"/>
                </a:solidFill>
              </a:rPr>
              <a:t> та </a:t>
            </a:r>
            <a:r>
              <a:rPr lang="ru-RU" dirty="0" err="1">
                <a:solidFill>
                  <a:schemeClr val="tx1"/>
                </a:solidFill>
              </a:rPr>
              <a:t>створення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програмного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забезпечення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0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79" y="128977"/>
            <a:ext cx="7191203" cy="6582066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46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0228"/>
            <a:ext cx="12194786" cy="3462885"/>
          </a:xfrm>
          <a:prstGeom prst="rect">
            <a:avLst/>
          </a:prstGeom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516255" y="0"/>
            <a:ext cx="11444423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200" dirty="0">
                <a:solidFill>
                  <a:schemeClr val="tx1"/>
                </a:solidFill>
              </a:rPr>
              <a:t>Приклад </a:t>
            </a:r>
            <a:r>
              <a:rPr lang="ru-RU" sz="4200" dirty="0" err="1">
                <a:solidFill>
                  <a:schemeClr val="tx1"/>
                </a:solidFill>
              </a:rPr>
              <a:t>роботи</a:t>
            </a:r>
            <a:r>
              <a:rPr lang="ru-RU" sz="4200" dirty="0">
                <a:solidFill>
                  <a:schemeClr val="tx1"/>
                </a:solidFill>
              </a:rPr>
              <a:t> </a:t>
            </a:r>
            <a:r>
              <a:rPr lang="ru-RU" sz="4200" dirty="0" err="1" smtClean="0">
                <a:solidFill>
                  <a:schemeClr val="tx1"/>
                </a:solidFill>
              </a:rPr>
              <a:t>створеного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</a:p>
          <a:p>
            <a:r>
              <a:rPr lang="ru-RU" sz="4200" dirty="0" err="1" smtClean="0">
                <a:solidFill>
                  <a:schemeClr val="tx1"/>
                </a:solidFill>
              </a:rPr>
              <a:t>програмного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  <a:r>
              <a:rPr lang="ru-RU" sz="4200" dirty="0" err="1">
                <a:solidFill>
                  <a:schemeClr val="tx1"/>
                </a:solidFill>
              </a:rPr>
              <a:t>забезпечення</a:t>
            </a:r>
            <a:endParaRPr lang="ru-RU" sz="4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811645" y="5541904"/>
            <a:ext cx="343305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3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Результуюча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таблиця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92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516255" y="0"/>
            <a:ext cx="11444423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200" dirty="0">
                <a:solidFill>
                  <a:schemeClr val="tx1"/>
                </a:solidFill>
              </a:rPr>
              <a:t>Приклад </a:t>
            </a:r>
            <a:r>
              <a:rPr lang="ru-RU" sz="4200" dirty="0" err="1">
                <a:solidFill>
                  <a:schemeClr val="tx1"/>
                </a:solidFill>
              </a:rPr>
              <a:t>роботи</a:t>
            </a:r>
            <a:r>
              <a:rPr lang="ru-RU" sz="4200" dirty="0">
                <a:solidFill>
                  <a:schemeClr val="tx1"/>
                </a:solidFill>
              </a:rPr>
              <a:t> </a:t>
            </a:r>
            <a:r>
              <a:rPr lang="ru-RU" sz="4200" dirty="0" err="1" smtClean="0">
                <a:solidFill>
                  <a:schemeClr val="tx1"/>
                </a:solidFill>
              </a:rPr>
              <a:t>створеного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</a:p>
          <a:p>
            <a:r>
              <a:rPr lang="ru-RU" sz="4200" dirty="0" err="1" smtClean="0">
                <a:solidFill>
                  <a:schemeClr val="tx1"/>
                </a:solidFill>
              </a:rPr>
              <a:t>програмного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  <a:r>
              <a:rPr lang="ru-RU" sz="4200" dirty="0" err="1">
                <a:solidFill>
                  <a:schemeClr val="tx1"/>
                </a:solidFill>
              </a:rPr>
              <a:t>забезпечення</a:t>
            </a:r>
            <a:endParaRPr lang="ru-RU" sz="42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977" y="1410480"/>
            <a:ext cx="9025620" cy="497996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819809" y="6350168"/>
            <a:ext cx="343305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4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Результуюча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таблиця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46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516255" y="0"/>
            <a:ext cx="11444423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200" dirty="0">
                <a:solidFill>
                  <a:schemeClr val="tx1"/>
                </a:solidFill>
              </a:rPr>
              <a:t>Приклад </a:t>
            </a:r>
            <a:r>
              <a:rPr lang="ru-RU" sz="4200" dirty="0" err="1">
                <a:solidFill>
                  <a:schemeClr val="tx1"/>
                </a:solidFill>
              </a:rPr>
              <a:t>роботи</a:t>
            </a:r>
            <a:r>
              <a:rPr lang="ru-RU" sz="4200" dirty="0">
                <a:solidFill>
                  <a:schemeClr val="tx1"/>
                </a:solidFill>
              </a:rPr>
              <a:t> </a:t>
            </a:r>
            <a:r>
              <a:rPr lang="ru-RU" sz="4200" dirty="0" err="1" smtClean="0">
                <a:solidFill>
                  <a:schemeClr val="tx1"/>
                </a:solidFill>
              </a:rPr>
              <a:t>створеного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</a:p>
          <a:p>
            <a:r>
              <a:rPr lang="ru-RU" sz="4200" dirty="0" err="1" smtClean="0">
                <a:solidFill>
                  <a:schemeClr val="tx1"/>
                </a:solidFill>
              </a:rPr>
              <a:t>програмного</a:t>
            </a:r>
            <a:r>
              <a:rPr lang="ru-RU" sz="4200" dirty="0" smtClean="0">
                <a:solidFill>
                  <a:schemeClr val="tx1"/>
                </a:solidFill>
              </a:rPr>
              <a:t> </a:t>
            </a:r>
            <a:r>
              <a:rPr lang="ru-RU" sz="4200" dirty="0" err="1" smtClean="0">
                <a:solidFill>
                  <a:schemeClr val="tx1"/>
                </a:solidFill>
              </a:rPr>
              <a:t>забезпечення</a:t>
            </a:r>
            <a:endParaRPr lang="ru-RU" sz="42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663" y="1450757"/>
            <a:ext cx="7737606" cy="4783247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285172" y="6234004"/>
            <a:ext cx="343305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5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Результуюча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таблиця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7230" y="0"/>
            <a:ext cx="10058400" cy="1450757"/>
          </a:xfrm>
        </p:spPr>
        <p:txBody>
          <a:bodyPr>
            <a:normAutofit/>
          </a:bodyPr>
          <a:lstStyle/>
          <a:p>
            <a:r>
              <a:rPr lang="ru-RU" dirty="0" err="1" smtClean="0">
                <a:solidFill>
                  <a:schemeClr val="tx1"/>
                </a:solidFill>
              </a:rPr>
              <a:t>Тестування</a:t>
            </a:r>
            <a:r>
              <a:rPr lang="ru-RU" dirty="0" smtClean="0">
                <a:solidFill>
                  <a:schemeClr val="tx1"/>
                </a:solidFill>
              </a:rPr>
              <a:t> та </a:t>
            </a:r>
            <a:r>
              <a:rPr lang="ru-RU" dirty="0" err="1" smtClean="0">
                <a:solidFill>
                  <a:schemeClr val="tx1"/>
                </a:solidFill>
              </a:rPr>
              <a:t>вимірювання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br>
              <a:rPr lang="ru-RU" dirty="0" smtClean="0">
                <a:solidFill>
                  <a:schemeClr val="tx1"/>
                </a:solidFill>
              </a:rPr>
            </a:br>
            <a:r>
              <a:rPr lang="ru-RU" dirty="0" err="1" smtClean="0">
                <a:solidFill>
                  <a:schemeClr val="tx1"/>
                </a:solidFill>
              </a:rPr>
              <a:t>точності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результатів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1116942"/>
              </p:ext>
            </p:extLst>
          </p:nvPr>
        </p:nvGraphicFramePr>
        <p:xfrm>
          <a:off x="3308501" y="1450757"/>
          <a:ext cx="5451777" cy="494884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4227134"/>
                <a:gridCol w="1224643"/>
              </a:tblGrid>
              <a:tr h="138879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err="1">
                          <a:effectLst/>
                        </a:rPr>
                        <a:t>Тиждень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Програма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95459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День </a:t>
                      </a:r>
                      <a:r>
                        <a:rPr lang="ru-RU" sz="1400" dirty="0" err="1">
                          <a:effectLst/>
                        </a:rPr>
                        <a:t>тижня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Дата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Телеканал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Початок новинного сюжету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96,72%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Кінець новинного сюжету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96,72%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Хронометраж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Текст сюжета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95%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509497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Тип </a:t>
                      </a:r>
                      <a:r>
                        <a:rPr lang="ru-RU" sz="1400" dirty="0" err="1" smtClean="0">
                          <a:effectLst/>
                        </a:rPr>
                        <a:t>новини</a:t>
                      </a:r>
                      <a:r>
                        <a:rPr lang="ru-RU" sz="1400" dirty="0" smtClean="0">
                          <a:effectLst/>
                        </a:rPr>
                        <a:t> (анонс, </a:t>
                      </a:r>
                      <a:r>
                        <a:rPr lang="ru-RU" sz="1400" dirty="0" err="1" smtClean="0">
                          <a:effectLst/>
                        </a:rPr>
                        <a:t>новини</a:t>
                      </a:r>
                      <a:r>
                        <a:rPr lang="ru-RU" sz="1400" baseline="0" dirty="0" smtClean="0">
                          <a:effectLst/>
                        </a:rPr>
                        <a:t> </a:t>
                      </a:r>
                      <a:r>
                        <a:rPr lang="ru-RU" sz="1400" baseline="0" dirty="0" err="1" smtClean="0">
                          <a:effectLst/>
                        </a:rPr>
                        <a:t>або</a:t>
                      </a:r>
                      <a:r>
                        <a:rPr lang="ru-RU" sz="1400" dirty="0" smtClean="0">
                          <a:effectLst/>
                        </a:rPr>
                        <a:t> реклама)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Ім'я журналістів та гостей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Ведучий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100%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254748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Теги</a:t>
                      </a:r>
                      <a:endParaRPr lang="ru-RU" sz="1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85</a:t>
                      </a:r>
                      <a:r>
                        <a:rPr lang="ru-RU" sz="1400" dirty="0" smtClean="0">
                          <a:effectLst/>
                        </a:rPr>
                        <a:t>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  <a:tr h="509497"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 err="1">
                          <a:effectLst/>
                        </a:rPr>
                        <a:t>Класифікація</a:t>
                      </a:r>
                      <a:r>
                        <a:rPr lang="ru-RU" sz="1400" dirty="0">
                          <a:effectLst/>
                        </a:rPr>
                        <a:t> сюжету на </a:t>
                      </a:r>
                      <a:r>
                        <a:rPr lang="ru-RU" sz="1400" dirty="0" err="1">
                          <a:effectLst/>
                        </a:rPr>
                        <a:t>позитивний</a:t>
                      </a:r>
                      <a:r>
                        <a:rPr lang="ru-RU" sz="1400" dirty="0">
                          <a:effectLst/>
                        </a:rPr>
                        <a:t> </a:t>
                      </a:r>
                      <a:r>
                        <a:rPr lang="ru-RU" sz="1400" dirty="0" err="1">
                          <a:effectLst/>
                        </a:rPr>
                        <a:t>чи</a:t>
                      </a:r>
                      <a:r>
                        <a:rPr lang="ru-RU" sz="1400" dirty="0">
                          <a:effectLst/>
                        </a:rPr>
                        <a:t> </a:t>
                      </a:r>
                      <a:r>
                        <a:rPr lang="ru-RU" sz="1400" dirty="0" err="1">
                          <a:effectLst/>
                        </a:rPr>
                        <a:t>негативний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90%</a:t>
                      </a:r>
                      <a:endParaRPr lang="ru-RU" sz="1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0786" marR="30786" marT="0" marB="0"/>
                </a:tc>
              </a:tr>
            </a:tbl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14150" y="6350169"/>
            <a:ext cx="498380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6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Тестування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та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вимірювання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точності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05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940971" y="190632"/>
            <a:ext cx="10058400" cy="1450757"/>
          </a:xfrm>
        </p:spPr>
        <p:txBody>
          <a:bodyPr/>
          <a:lstStyle/>
          <a:p>
            <a:r>
              <a:rPr lang="ru-RU" dirty="0" err="1" smtClean="0">
                <a:solidFill>
                  <a:schemeClr val="tx1"/>
                </a:solidFill>
              </a:rPr>
              <a:t>Висновки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9015" y="1208314"/>
            <a:ext cx="11745141" cy="5012871"/>
          </a:xfrm>
        </p:spPr>
        <p:txBody>
          <a:bodyPr>
            <a:noAutofit/>
          </a:bodyPr>
          <a:lstStyle/>
          <a:p>
            <a:pPr marL="201168" lvl="1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В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дипломній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роботі</a:t>
            </a:r>
            <a:r>
              <a:rPr lang="ru-RU" sz="2000" dirty="0" smtClean="0">
                <a:solidFill>
                  <a:schemeClr val="tx1"/>
                </a:solidFill>
              </a:rPr>
              <a:t> р</a:t>
            </a:r>
            <a:r>
              <a:rPr lang="uk-UA" sz="2000" dirty="0" err="1" smtClean="0">
                <a:solidFill>
                  <a:schemeClr val="tx1"/>
                </a:solidFill>
              </a:rPr>
              <a:t>озроблено</a:t>
            </a:r>
            <a:r>
              <a:rPr lang="uk-UA" sz="2000" dirty="0" smtClean="0">
                <a:solidFill>
                  <a:schemeClr val="tx1"/>
                </a:solidFill>
              </a:rPr>
              <a:t> </a:t>
            </a:r>
            <a:r>
              <a:rPr lang="uk-UA" sz="2000" dirty="0">
                <a:solidFill>
                  <a:schemeClr val="tx1"/>
                </a:solidFill>
              </a:rPr>
              <a:t>програмне </a:t>
            </a:r>
            <a:r>
              <a:rPr lang="uk-UA" sz="2000" dirty="0" smtClean="0">
                <a:solidFill>
                  <a:schemeClr val="tx1"/>
                </a:solidFill>
              </a:rPr>
              <a:t>забезпечення для обробки та класифікації архіву новинних відеорепортажів. Створене програмне забезпечення дозволяє визначити: </a:t>
            </a:r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err="1" smtClean="0">
                <a:solidFill>
                  <a:schemeClr val="tx1"/>
                </a:solidFill>
              </a:rPr>
              <a:t>start-end</a:t>
            </a:r>
            <a:r>
              <a:rPr lang="uk-UA" sz="2000" dirty="0" smtClean="0">
                <a:solidFill>
                  <a:schemeClr val="tx1"/>
                </a:solidFill>
              </a:rPr>
              <a:t> </a:t>
            </a:r>
            <a:r>
              <a:rPr lang="uk-UA" sz="2000" dirty="0" err="1">
                <a:solidFill>
                  <a:schemeClr val="tx1"/>
                </a:solidFill>
              </a:rPr>
              <a:t>time</a:t>
            </a:r>
            <a:r>
              <a:rPr lang="uk-UA" sz="2000" dirty="0">
                <a:solidFill>
                  <a:schemeClr val="tx1"/>
                </a:solidFill>
              </a:rPr>
              <a:t> кожного окремо </a:t>
            </a:r>
            <a:r>
              <a:rPr lang="uk-UA" sz="2000" dirty="0" smtClean="0">
                <a:solidFill>
                  <a:schemeClr val="tx1"/>
                </a:solidFill>
              </a:rPr>
              <a:t>сюжету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ru-RU" sz="2000" dirty="0"/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smtClean="0">
                <a:solidFill>
                  <a:schemeClr val="tx1"/>
                </a:solidFill>
              </a:rPr>
              <a:t>хронометраж сюжету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ru-RU" sz="2000" dirty="0" smtClean="0">
              <a:solidFill>
                <a:schemeClr val="tx1"/>
              </a:solidFill>
            </a:endParaRPr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smtClean="0">
                <a:solidFill>
                  <a:schemeClr val="tx1"/>
                </a:solidFill>
              </a:rPr>
              <a:t>назву сюжету та текст сюжету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ru-RU" sz="2000" dirty="0" smtClean="0">
              <a:solidFill>
                <a:schemeClr val="tx1"/>
              </a:solidFill>
            </a:endParaRPr>
          </a:p>
          <a:p>
            <a:pPr marL="544068" lvl="1" indent="-342900">
              <a:spcBef>
                <a:spcPts val="0"/>
              </a:spcBef>
              <a:buFontTx/>
              <a:buChar char="-"/>
            </a:pPr>
            <a:r>
              <a:rPr lang="ru-RU" sz="2000" dirty="0" smtClean="0">
                <a:cs typeface="Times New Roman" panose="02020603050405020304" pitchFamily="18" charset="0"/>
              </a:rPr>
              <a:t>тип сюжету</a:t>
            </a:r>
            <a:r>
              <a:rPr lang="uk-UA" sz="2000" dirty="0" smtClean="0">
                <a:cs typeface="Times New Roman" panose="02020603050405020304" pitchFamily="18" charset="0"/>
              </a:rPr>
              <a:t>(новини</a:t>
            </a:r>
            <a:r>
              <a:rPr lang="uk-UA" sz="2000" dirty="0">
                <a:cs typeface="Times New Roman" panose="02020603050405020304" pitchFamily="18" charset="0"/>
              </a:rPr>
              <a:t>, анонс, привітання, прощання або реклама)</a:t>
            </a:r>
            <a:r>
              <a:rPr lang="en-US" sz="2000" dirty="0">
                <a:cs typeface="Times New Roman" panose="02020603050405020304" pitchFamily="18" charset="0"/>
              </a:rPr>
              <a:t>;</a:t>
            </a:r>
            <a:endParaRPr lang="uk-UA" sz="2000" dirty="0"/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smtClean="0">
                <a:solidFill>
                  <a:schemeClr val="tx1"/>
                </a:solidFill>
              </a:rPr>
              <a:t>ведучих</a:t>
            </a:r>
            <a:r>
              <a:rPr lang="ru-RU" sz="2000" dirty="0" smtClean="0">
                <a:solidFill>
                  <a:schemeClr val="tx1"/>
                </a:solidFill>
              </a:rPr>
              <a:t>, </a:t>
            </a:r>
            <a:r>
              <a:rPr lang="ru-RU" sz="2000" dirty="0" err="1" smtClean="0">
                <a:solidFill>
                  <a:schemeClr val="tx1"/>
                </a:solidFill>
              </a:rPr>
              <a:t>журналістів</a:t>
            </a:r>
            <a:r>
              <a:rPr lang="ru-RU" sz="2000" dirty="0" smtClean="0">
                <a:solidFill>
                  <a:schemeClr val="tx1"/>
                </a:solidFill>
              </a:rPr>
              <a:t> та гостей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uk-UA" sz="2000" dirty="0"/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smtClean="0">
                <a:solidFill>
                  <a:schemeClr val="tx1"/>
                </a:solidFill>
              </a:rPr>
              <a:t>теги сюжету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uk-UA" sz="2000" dirty="0"/>
          </a:p>
          <a:p>
            <a:pPr marL="544068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uk-UA" sz="2000" dirty="0" smtClean="0">
                <a:solidFill>
                  <a:schemeClr val="tx1"/>
                </a:solidFill>
              </a:rPr>
              <a:t>класифікує </a:t>
            </a:r>
            <a:r>
              <a:rPr lang="uk-UA" sz="2000" dirty="0">
                <a:solidFill>
                  <a:schemeClr val="tx1"/>
                </a:solidFill>
              </a:rPr>
              <a:t>сюжет (</a:t>
            </a:r>
            <a:r>
              <a:rPr lang="uk-UA" sz="2000" dirty="0" smtClean="0">
                <a:solidFill>
                  <a:schemeClr val="tx1"/>
                </a:solidFill>
              </a:rPr>
              <a:t>позитивний чи негативний)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  <a:endParaRPr lang="uk-UA" sz="2000" dirty="0" smtClean="0">
              <a:solidFill>
                <a:schemeClr val="tx1"/>
              </a:solidFill>
            </a:endParaRPr>
          </a:p>
          <a:p>
            <a:pPr marL="201168" lvl="1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</a:t>
            </a:r>
          </a:p>
          <a:p>
            <a:pPr marL="201168" lvl="1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	</a:t>
            </a:r>
            <a:r>
              <a:rPr lang="ru-RU" sz="2000" dirty="0" smtClean="0">
                <a:solidFill>
                  <a:schemeClr val="tx1"/>
                </a:solidFill>
              </a:rPr>
              <a:t>В </a:t>
            </a:r>
            <a:r>
              <a:rPr lang="ru-RU" sz="2000" dirty="0" err="1" smtClean="0">
                <a:solidFill>
                  <a:schemeClr val="tx1"/>
                </a:solidFill>
              </a:rPr>
              <a:t>процесі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створення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програмного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забезпечення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було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використано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сучасні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бібліотеки</a:t>
            </a:r>
            <a:r>
              <a:rPr lang="ru-RU" sz="2000" dirty="0" smtClean="0">
                <a:solidFill>
                  <a:schemeClr val="tx1"/>
                </a:solidFill>
              </a:rPr>
              <a:t> на </a:t>
            </a:r>
            <a:r>
              <a:rPr lang="ru-RU" sz="2000" dirty="0" err="1" smtClean="0">
                <a:solidFill>
                  <a:schemeClr val="tx1"/>
                </a:solidFill>
              </a:rPr>
              <a:t>мові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python: </a:t>
            </a:r>
            <a:r>
              <a:rPr lang="en-US" sz="2000" dirty="0" err="1" smtClean="0">
                <a:solidFill>
                  <a:schemeClr val="tx1"/>
                </a:solidFill>
              </a:rPr>
              <a:t>Tesseract</a:t>
            </a:r>
            <a:r>
              <a:rPr lang="en-US" sz="2000" dirty="0" smtClean="0">
                <a:solidFill>
                  <a:schemeClr val="tx1"/>
                </a:solidFill>
              </a:rPr>
              <a:t> OCR, </a:t>
            </a:r>
            <a:r>
              <a:rPr lang="en-US" sz="2000" dirty="0" err="1" smtClean="0">
                <a:solidFill>
                  <a:schemeClr val="tx1"/>
                </a:solidFill>
              </a:rPr>
              <a:t>SpaCy</a:t>
            </a:r>
            <a:r>
              <a:rPr lang="en-US" sz="2000" dirty="0" smtClean="0">
                <a:solidFill>
                  <a:schemeClr val="tx1"/>
                </a:solidFill>
              </a:rPr>
              <a:t>, NLTK</a:t>
            </a:r>
            <a:r>
              <a:rPr lang="ru-RU" sz="2000" dirty="0" smtClean="0">
                <a:solidFill>
                  <a:schemeClr val="tx1"/>
                </a:solidFill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</a:rPr>
              <a:t>GoogleSpeechRecognition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smtClean="0">
                <a:solidFill>
                  <a:schemeClr val="tx1"/>
                </a:solidFill>
              </a:rPr>
              <a:t>та </a:t>
            </a:r>
            <a:r>
              <a:rPr lang="ru-RU" sz="2000" dirty="0" err="1" smtClean="0">
                <a:solidFill>
                  <a:schemeClr val="tx1"/>
                </a:solidFill>
              </a:rPr>
              <a:t>інші</a:t>
            </a:r>
            <a:r>
              <a:rPr lang="ru-RU" sz="2000" dirty="0" smtClean="0">
                <a:solidFill>
                  <a:schemeClr val="tx1"/>
                </a:solidFill>
              </a:rPr>
              <a:t>. </a:t>
            </a:r>
            <a:endParaRPr lang="ru-RU" sz="2000" dirty="0" smtClean="0">
              <a:solidFill>
                <a:schemeClr val="tx1"/>
              </a:solidFill>
            </a:endParaRPr>
          </a:p>
          <a:p>
            <a:pPr marL="201168" lvl="1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	</a:t>
            </a:r>
            <a:r>
              <a:rPr lang="ru-RU" sz="2000" dirty="0" smtClean="0">
                <a:solidFill>
                  <a:schemeClr val="tx1"/>
                </a:solidFill>
              </a:rPr>
              <a:t>За </a:t>
            </a:r>
            <a:r>
              <a:rPr lang="ru-RU" sz="2000" dirty="0" err="1" smtClean="0">
                <a:solidFill>
                  <a:schemeClr val="tx1"/>
                </a:solidFill>
              </a:rPr>
              <a:t>допомогою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створеного</a:t>
            </a:r>
            <a:r>
              <a:rPr lang="ru-RU" sz="2000" dirty="0" smtClean="0">
                <a:solidFill>
                  <a:schemeClr val="tx1"/>
                </a:solidFill>
              </a:rPr>
              <a:t> ПЗ </a:t>
            </a:r>
            <a:r>
              <a:rPr lang="ru-RU" sz="2000" dirty="0" err="1" smtClean="0">
                <a:solidFill>
                  <a:schemeClr val="tx1"/>
                </a:solidFill>
              </a:rPr>
              <a:t>було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оброблено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більше</a:t>
            </a:r>
            <a:r>
              <a:rPr lang="ru-RU" sz="2000" dirty="0" smtClean="0">
                <a:solidFill>
                  <a:schemeClr val="tx1"/>
                </a:solidFill>
              </a:rPr>
              <a:t> 80 годин </a:t>
            </a:r>
            <a:r>
              <a:rPr lang="ru-RU" sz="2000" dirty="0" err="1" smtClean="0">
                <a:solidFill>
                  <a:schemeClr val="tx1"/>
                </a:solidFill>
              </a:rPr>
              <a:t>новинних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випусків</a:t>
            </a:r>
            <a:r>
              <a:rPr lang="ru-RU" sz="2000" dirty="0" smtClean="0">
                <a:solidFill>
                  <a:schemeClr val="tx1"/>
                </a:solidFill>
              </a:rPr>
              <a:t>, для </a:t>
            </a:r>
            <a:r>
              <a:rPr lang="ru-RU" sz="2000" dirty="0" err="1" smtClean="0">
                <a:solidFill>
                  <a:schemeClr val="tx1"/>
                </a:solidFill>
              </a:rPr>
              <a:t>кожної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окремої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групи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результатів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проаналізовано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їх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точність</a:t>
            </a:r>
            <a:r>
              <a:rPr lang="ru-RU" sz="2000" dirty="0" smtClean="0">
                <a:solidFill>
                  <a:schemeClr val="tx1"/>
                </a:solidFill>
              </a:rPr>
              <a:t> шляхом </a:t>
            </a:r>
            <a:r>
              <a:rPr lang="ru-RU" sz="2000" dirty="0" err="1" smtClean="0">
                <a:solidFill>
                  <a:schemeClr val="tx1"/>
                </a:solidFill>
              </a:rPr>
              <a:t>порівняння</a:t>
            </a:r>
            <a:r>
              <a:rPr lang="ru-RU" sz="2000" dirty="0" smtClean="0">
                <a:solidFill>
                  <a:schemeClr val="tx1"/>
                </a:solidFill>
              </a:rPr>
              <a:t> з </a:t>
            </a:r>
            <a:r>
              <a:rPr lang="ru-RU" sz="2000" dirty="0" err="1" smtClean="0">
                <a:solidFill>
                  <a:schemeClr val="tx1"/>
                </a:solidFill>
              </a:rPr>
              <a:t>данними</a:t>
            </a:r>
            <a:r>
              <a:rPr lang="ru-RU" sz="2000" dirty="0" smtClean="0">
                <a:solidFill>
                  <a:schemeClr val="tx1"/>
                </a:solidFill>
              </a:rPr>
              <a:t>, </a:t>
            </a:r>
            <a:r>
              <a:rPr lang="ru-RU" sz="2000" dirty="0" err="1" smtClean="0">
                <a:solidFill>
                  <a:schemeClr val="tx1"/>
                </a:solidFill>
              </a:rPr>
              <a:t>отриманими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вручну</a:t>
            </a:r>
            <a:r>
              <a:rPr lang="ru-RU" sz="2000" dirty="0" smtClean="0">
                <a:solidFill>
                  <a:schemeClr val="tx1"/>
                </a:solidFill>
              </a:rPr>
              <a:t>, </a:t>
            </a:r>
            <a:r>
              <a:rPr lang="ru-RU" sz="2000" dirty="0" err="1">
                <a:solidFill>
                  <a:schemeClr val="tx1"/>
                </a:solidFill>
              </a:rPr>
              <a:t>в</a:t>
            </a:r>
            <a:r>
              <a:rPr lang="ru-RU" sz="2000" dirty="0" err="1" smtClean="0">
                <a:solidFill>
                  <a:schemeClr val="tx1"/>
                </a:solidFill>
              </a:rPr>
              <a:t>становлено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точність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отриманих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результатів</a:t>
            </a:r>
            <a:r>
              <a:rPr lang="ru-RU" sz="2000" dirty="0" smtClean="0">
                <a:solidFill>
                  <a:schemeClr val="tx1"/>
                </a:solidFill>
              </a:rPr>
              <a:t> на </a:t>
            </a:r>
            <a:r>
              <a:rPr lang="ru-RU" sz="2000" dirty="0" err="1" smtClean="0">
                <a:solidFill>
                  <a:schemeClr val="tx1"/>
                </a:solidFill>
              </a:rPr>
              <a:t>рівні</a:t>
            </a:r>
            <a:r>
              <a:rPr lang="ru-RU" sz="2000" dirty="0" smtClean="0">
                <a:solidFill>
                  <a:schemeClr val="tx1"/>
                </a:solidFill>
              </a:rPr>
              <a:t> 85-100% для </a:t>
            </a:r>
            <a:r>
              <a:rPr lang="ru-RU" sz="2000" dirty="0" err="1" smtClean="0">
                <a:solidFill>
                  <a:schemeClr val="tx1"/>
                </a:solidFill>
              </a:rPr>
              <a:t>кожної</a:t>
            </a:r>
            <a:r>
              <a:rPr lang="ru-RU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err="1" smtClean="0">
                <a:solidFill>
                  <a:schemeClr val="tx1"/>
                </a:solidFill>
              </a:rPr>
              <a:t>категорії</a:t>
            </a:r>
            <a:r>
              <a:rPr lang="ru-RU" sz="2000" dirty="0" smtClean="0">
                <a:solidFill>
                  <a:schemeClr val="tx1"/>
                </a:solidFill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6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Ідентифікація</a:t>
            </a:r>
            <a:r>
              <a:rPr lang="ru-RU" dirty="0" smtClean="0"/>
              <a:t> </a:t>
            </a:r>
            <a:r>
              <a:rPr lang="ru-RU" dirty="0"/>
              <a:t>особи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730" y="2036012"/>
            <a:ext cx="5664546" cy="424841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572" y="2036012"/>
            <a:ext cx="5664547" cy="424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902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 smtClean="0">
                <a:solidFill>
                  <a:schemeClr val="tx1"/>
                </a:solidFill>
              </a:rPr>
              <a:t>Актуальність</a:t>
            </a:r>
            <a:r>
              <a:rPr lang="ru-RU" dirty="0" smtClean="0">
                <a:solidFill>
                  <a:schemeClr val="tx1"/>
                </a:solidFill>
              </a:rPr>
              <a:t> теми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457200" algn="just">
              <a:lnSpc>
                <a:spcPct val="150000"/>
              </a:lnSpc>
              <a:buNone/>
            </a:pPr>
            <a:r>
              <a:rPr lang="uk-UA" dirty="0"/>
              <a:t>На сьогоднішній день сучасним </a:t>
            </a:r>
            <a:r>
              <a:rPr lang="uk-UA" dirty="0" err="1"/>
              <a:t>медіакомпаніям</a:t>
            </a:r>
            <a:r>
              <a:rPr lang="uk-UA" dirty="0"/>
              <a:t> є необхідним мати розмічений архів новинних </a:t>
            </a:r>
            <a:r>
              <a:rPr lang="uk-UA" dirty="0" err="1"/>
              <a:t>відеосюжетів</a:t>
            </a:r>
            <a:r>
              <a:rPr lang="uk-UA" dirty="0"/>
              <a:t> для подальшої ефективної його обробки, отримання аналітичних даних, успішного спілкування з замовниками. </a:t>
            </a:r>
            <a:r>
              <a:rPr lang="ru-RU" dirty="0"/>
              <a:t>Сама </a:t>
            </a:r>
            <a:r>
              <a:rPr lang="ru-RU" dirty="0" err="1"/>
              <a:t>така</a:t>
            </a:r>
            <a:r>
              <a:rPr lang="ru-RU" dirty="0"/>
              <a:t> задача </a:t>
            </a:r>
            <a:r>
              <a:rPr lang="uk-UA" dirty="0"/>
              <a:t>класифікації новинних репортажів </a:t>
            </a:r>
            <a:r>
              <a:rPr lang="ru-RU" dirty="0" err="1"/>
              <a:t>виникла</a:t>
            </a:r>
            <a:r>
              <a:rPr lang="ru-RU" dirty="0"/>
              <a:t> </a:t>
            </a:r>
            <a:r>
              <a:rPr lang="uk-UA" dirty="0"/>
              <a:t>на телеканалі «Україна». Новинні канали виконують класифікацію та </a:t>
            </a:r>
            <a:r>
              <a:rPr lang="uk-UA" dirty="0" err="1"/>
              <a:t>обробк</a:t>
            </a:r>
            <a:r>
              <a:rPr lang="ru-RU" dirty="0"/>
              <a:t>у</a:t>
            </a:r>
            <a:r>
              <a:rPr lang="uk-UA" dirty="0"/>
              <a:t> новинних сюжетів вручну або за допомогою підрядників, проте цю задачу можна виконати завдяки штучному інтелекту. </a:t>
            </a:r>
            <a:r>
              <a:rPr lang="uk-UA" dirty="0" smtClean="0"/>
              <a:t>Проблема </a:t>
            </a:r>
            <a:r>
              <a:rPr lang="uk-UA" dirty="0"/>
              <a:t>є актуальною, адже такої системи немає у використанні ні </a:t>
            </a:r>
            <a:r>
              <a:rPr lang="ru-RU" dirty="0"/>
              <a:t>в </a:t>
            </a:r>
            <a:r>
              <a:rPr lang="uk-UA" dirty="0"/>
              <a:t>однієї медіа компанії України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43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53428" y="493599"/>
            <a:ext cx="10207149" cy="512064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39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Постановка </a:t>
            </a:r>
            <a:r>
              <a:rPr lang="ru-RU" sz="3900" dirty="0" err="1" smtClean="0">
                <a:solidFill>
                  <a:schemeClr val="tx1"/>
                </a:solidFill>
                <a:cs typeface="Times New Roman" panose="02020603050405020304" pitchFamily="18" charset="0"/>
              </a:rPr>
              <a:t>задачі</a:t>
            </a:r>
            <a:r>
              <a:rPr lang="uk-UA" sz="39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: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визначення </a:t>
            </a:r>
            <a:r>
              <a:rPr lang="uk-UA" sz="2800" dirty="0" err="1">
                <a:solidFill>
                  <a:schemeClr val="tx1"/>
                </a:solidFill>
                <a:cs typeface="Times New Roman" panose="02020603050405020304" pitchFamily="18" charset="0"/>
              </a:rPr>
              <a:t>start-end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uk-UA" sz="2800" dirty="0" err="1">
                <a:solidFill>
                  <a:schemeClr val="tx1"/>
                </a:solidFill>
                <a:cs typeface="Times New Roman" panose="02020603050405020304" pitchFamily="18" charset="0"/>
              </a:rPr>
              <a:t>time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 кожного окремо 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сюжету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визначення 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хронометражу 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сюжету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виділення 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назви 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сюжету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виділення 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тексту 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сюжету 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виділення 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типу (новини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, анонс, привітання, прощання або реклама)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визначення </a:t>
            </a:r>
            <a:r>
              <a:rPr lang="uk-UA" sz="2800" dirty="0">
                <a:solidFill>
                  <a:schemeClr val="tx1"/>
                </a:solidFill>
                <a:cs typeface="Times New Roman" panose="02020603050405020304" pitchFamily="18" charset="0"/>
              </a:rPr>
              <a:t>журналістів та </a:t>
            </a: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гостей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визначення ведучих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визначення тегів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uk-UA" sz="2800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класифікація сюжету (позитивний/негативний)</a:t>
            </a:r>
            <a:r>
              <a:rPr lang="en-US" sz="28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;</a:t>
            </a:r>
            <a:endParaRPr lang="ru-RU" sz="28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4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Вхідні</a:t>
            </a:r>
            <a:r>
              <a:rPr lang="ru-RU" dirty="0" smtClean="0"/>
              <a:t> </a:t>
            </a:r>
            <a:r>
              <a:rPr lang="ru-RU" dirty="0" err="1" smtClean="0"/>
              <a:t>дані</a:t>
            </a:r>
            <a:endParaRPr lang="ru-RU" dirty="0"/>
          </a:p>
        </p:txBody>
      </p:sp>
      <p:pic>
        <p:nvPicPr>
          <p:cNvPr id="4" name="Объект 3" descr="Снимок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209" y="1722619"/>
            <a:ext cx="8103545" cy="43813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20519" y="6103938"/>
            <a:ext cx="592226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ctr">
              <a:lnSpc>
                <a:spcPct val="150000"/>
              </a:lnSpc>
              <a:spcAft>
                <a:spcPts val="0"/>
              </a:spcAft>
            </a:pPr>
            <a:r>
              <a:rPr lang="uk-UA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Рис.1 -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З</a:t>
            </a:r>
            <a:r>
              <a:rPr lang="uk-UA" dirty="0" err="1">
                <a:latin typeface="Times New Roman" panose="02020603050405020304" pitchFamily="18" charset="0"/>
                <a:ea typeface="Calibri" panose="020F0502020204030204" pitchFamily="34" charset="0"/>
              </a:rPr>
              <a:t>она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</a:rPr>
              <a:t>розташування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тексту з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</a:rPr>
              <a:t>іменами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ведучих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65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2267" y="2350534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ru-RU" dirty="0" err="1" smtClean="0">
                <a:solidFill>
                  <a:schemeClr val="tx1"/>
                </a:solidFill>
              </a:rPr>
              <a:t>Виділення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підзадач</a:t>
            </a:r>
            <a:r>
              <a:rPr lang="ru-RU" dirty="0" smtClean="0">
                <a:solidFill>
                  <a:schemeClr val="tx1"/>
                </a:solidFill>
              </a:rPr>
              <a:t> та </a:t>
            </a:r>
            <a:r>
              <a:rPr lang="ru-RU" dirty="0" err="1" smtClean="0">
                <a:solidFill>
                  <a:schemeClr val="tx1"/>
                </a:solidFill>
              </a:rPr>
              <a:t>аналіз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існуючих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рішень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53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63378"/>
            <a:ext cx="8131914" cy="6712978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19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solidFill>
                  <a:schemeClr val="tx1"/>
                </a:solidFill>
              </a:rPr>
              <a:t>Аналіз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існуючих</a:t>
            </a:r>
            <a:r>
              <a:rPr lang="ru-RU" dirty="0" smtClean="0">
                <a:solidFill>
                  <a:schemeClr val="tx1"/>
                </a:solidFill>
              </a:rPr>
              <a:t> </a:t>
            </a:r>
            <a:r>
              <a:rPr lang="ru-RU" dirty="0" err="1" smtClean="0">
                <a:solidFill>
                  <a:schemeClr val="tx1"/>
                </a:solidFill>
              </a:rPr>
              <a:t>рішень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2200" b="1" dirty="0" smtClean="0">
                <a:solidFill>
                  <a:schemeClr val="tx1"/>
                </a:solidFill>
              </a:rPr>
              <a:t>Для задачі </a:t>
            </a:r>
            <a:r>
              <a:rPr lang="en-US" sz="2200" b="1" dirty="0" smtClean="0">
                <a:solidFill>
                  <a:schemeClr val="tx1"/>
                </a:solidFill>
              </a:rPr>
              <a:t>computer vision</a:t>
            </a:r>
            <a:r>
              <a:rPr lang="ru-RU" sz="2200" b="1" dirty="0" smtClean="0">
                <a:solidFill>
                  <a:schemeClr val="tx1"/>
                </a:solidFill>
              </a:rPr>
              <a:t> </a:t>
            </a:r>
            <a:r>
              <a:rPr lang="uk-UA" sz="2200" b="1" dirty="0" smtClean="0">
                <a:solidFill>
                  <a:schemeClr val="tx1"/>
                </a:solidFill>
              </a:rPr>
              <a:t>– бібліотека </a:t>
            </a:r>
            <a:r>
              <a:rPr lang="uk-UA" sz="2200" b="1" dirty="0" err="1">
                <a:solidFill>
                  <a:schemeClr val="tx1"/>
                </a:solidFill>
              </a:rPr>
              <a:t>Tesseract</a:t>
            </a:r>
            <a:r>
              <a:rPr lang="uk-UA" sz="2200" b="1" dirty="0">
                <a:solidFill>
                  <a:schemeClr val="tx1"/>
                </a:solidFill>
              </a:rPr>
              <a:t> ORC</a:t>
            </a:r>
            <a:endParaRPr lang="uk-UA" sz="2200" b="1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uk-UA" sz="2200" dirty="0" smtClean="0">
                <a:solidFill>
                  <a:schemeClr val="tx1"/>
                </a:solidFill>
              </a:rPr>
              <a:t>+ Легка </a:t>
            </a:r>
            <a:r>
              <a:rPr lang="uk-UA" sz="2200" dirty="0">
                <a:solidFill>
                  <a:schemeClr val="tx1"/>
                </a:solidFill>
              </a:rPr>
              <a:t>в </a:t>
            </a:r>
            <a:r>
              <a:rPr lang="uk-UA" sz="2200" dirty="0" smtClean="0">
                <a:solidFill>
                  <a:schemeClr val="tx1"/>
                </a:solidFill>
              </a:rPr>
              <a:t>інтерпретації</a:t>
            </a:r>
            <a:endParaRPr lang="en-US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chemeClr val="tx1"/>
                </a:solidFill>
              </a:rPr>
              <a:t>+ </a:t>
            </a:r>
            <a:r>
              <a:rPr lang="ru-RU" sz="2200" dirty="0">
                <a:solidFill>
                  <a:schemeClr val="tx1"/>
                </a:solidFill>
              </a:rPr>
              <a:t>Л</a:t>
            </a:r>
            <a:r>
              <a:rPr lang="ru-RU" sz="2200" dirty="0" smtClean="0">
                <a:solidFill>
                  <a:schemeClr val="tx1"/>
                </a:solidFill>
              </a:rPr>
              <a:t>егка в </a:t>
            </a:r>
            <a:r>
              <a:rPr lang="ru-RU" sz="2200" dirty="0" err="1" smtClean="0">
                <a:solidFill>
                  <a:schemeClr val="tx1"/>
                </a:solidFill>
              </a:rPr>
              <a:t>застосуванні</a:t>
            </a:r>
            <a:endParaRPr lang="ru-RU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+ </a:t>
            </a:r>
            <a:r>
              <a:rPr lang="ru-RU" sz="2200" dirty="0" err="1">
                <a:solidFill>
                  <a:schemeClr val="tx1"/>
                </a:solidFill>
              </a:rPr>
              <a:t>О</a:t>
            </a:r>
            <a:r>
              <a:rPr lang="ru-RU" sz="2200" dirty="0" err="1" smtClean="0">
                <a:solidFill>
                  <a:schemeClr val="tx1"/>
                </a:solidFill>
              </a:rPr>
              <a:t>дне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із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найпопулярніших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рішень</a:t>
            </a:r>
            <a:r>
              <a:rPr lang="ru-RU" sz="2200" dirty="0" smtClean="0">
                <a:solidFill>
                  <a:schemeClr val="tx1"/>
                </a:solidFill>
              </a:rPr>
              <a:t> для </a:t>
            </a:r>
            <a:r>
              <a:rPr lang="ru-RU" sz="2200" dirty="0" err="1" smtClean="0">
                <a:solidFill>
                  <a:schemeClr val="tx1"/>
                </a:solidFill>
              </a:rPr>
              <a:t>обробки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зображень</a:t>
            </a:r>
            <a:endParaRPr lang="uk-UA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uk-UA" sz="2200" dirty="0" smtClean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38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tx1"/>
                </a:solidFill>
              </a:rPr>
              <a:t>Аналіз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існуючих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рішень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buNone/>
            </a:pPr>
            <a:r>
              <a:rPr lang="uk-UA" sz="2200" b="1" dirty="0" smtClean="0">
                <a:solidFill>
                  <a:schemeClr val="tx1"/>
                </a:solidFill>
              </a:rPr>
              <a:t>Для задачі </a:t>
            </a:r>
            <a:r>
              <a:rPr lang="uk-UA" sz="2200" b="1" dirty="0" err="1" smtClean="0">
                <a:solidFill>
                  <a:schemeClr val="tx1"/>
                </a:solidFill>
              </a:rPr>
              <a:t>Voice</a:t>
            </a:r>
            <a:r>
              <a:rPr lang="uk-UA" sz="2200" b="1" dirty="0" smtClean="0">
                <a:solidFill>
                  <a:schemeClr val="tx1"/>
                </a:solidFill>
              </a:rPr>
              <a:t> </a:t>
            </a:r>
            <a:r>
              <a:rPr lang="uk-UA" sz="2200" b="1" dirty="0" err="1" smtClean="0">
                <a:solidFill>
                  <a:schemeClr val="tx1"/>
                </a:solidFill>
              </a:rPr>
              <a:t>to</a:t>
            </a:r>
            <a:r>
              <a:rPr lang="uk-UA" sz="2200" b="1" dirty="0" smtClean="0">
                <a:solidFill>
                  <a:schemeClr val="tx1"/>
                </a:solidFill>
              </a:rPr>
              <a:t> </a:t>
            </a:r>
            <a:r>
              <a:rPr lang="uk-UA" sz="2200" b="1" dirty="0" err="1" smtClean="0">
                <a:solidFill>
                  <a:schemeClr val="tx1"/>
                </a:solidFill>
              </a:rPr>
              <a:t>text</a:t>
            </a:r>
            <a:r>
              <a:rPr lang="uk-UA" sz="2200" b="1" dirty="0" smtClean="0">
                <a:solidFill>
                  <a:schemeClr val="tx1"/>
                </a:solidFill>
              </a:rPr>
              <a:t> – </a:t>
            </a:r>
            <a:r>
              <a:rPr lang="uk-UA" sz="2200" b="1" dirty="0" err="1">
                <a:solidFill>
                  <a:schemeClr val="tx1"/>
                </a:solidFill>
              </a:rPr>
              <a:t>Google</a:t>
            </a:r>
            <a:r>
              <a:rPr lang="uk-UA" sz="2200" b="1" dirty="0">
                <a:solidFill>
                  <a:schemeClr val="tx1"/>
                </a:solidFill>
              </a:rPr>
              <a:t> </a:t>
            </a:r>
            <a:r>
              <a:rPr lang="uk-UA" sz="2200" b="1" dirty="0" err="1">
                <a:solidFill>
                  <a:schemeClr val="tx1"/>
                </a:solidFill>
              </a:rPr>
              <a:t>Speech</a:t>
            </a:r>
            <a:r>
              <a:rPr lang="uk-UA" sz="2200" b="1" dirty="0">
                <a:solidFill>
                  <a:schemeClr val="tx1"/>
                </a:solidFill>
              </a:rPr>
              <a:t> </a:t>
            </a:r>
            <a:r>
              <a:rPr lang="uk-UA" sz="2200" b="1" dirty="0" err="1">
                <a:solidFill>
                  <a:schemeClr val="tx1"/>
                </a:solidFill>
              </a:rPr>
              <a:t>Recognition</a:t>
            </a:r>
            <a:endParaRPr lang="ru-RU" sz="22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uk-UA" sz="2200" dirty="0" smtClean="0">
                <a:solidFill>
                  <a:schemeClr val="tx1"/>
                </a:solidFill>
              </a:rPr>
              <a:t>+ Легка </a:t>
            </a:r>
            <a:r>
              <a:rPr lang="uk-UA" sz="2200" dirty="0">
                <a:solidFill>
                  <a:schemeClr val="tx1"/>
                </a:solidFill>
              </a:rPr>
              <a:t>в інтерпретації та </a:t>
            </a:r>
            <a:r>
              <a:rPr lang="uk-UA" sz="2200" dirty="0" smtClean="0">
                <a:solidFill>
                  <a:schemeClr val="tx1"/>
                </a:solidFill>
              </a:rPr>
              <a:t>проста</a:t>
            </a:r>
            <a:endParaRPr lang="en-US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chemeClr val="tx1"/>
                </a:solidFill>
              </a:rPr>
              <a:t>+ </a:t>
            </a:r>
            <a:r>
              <a:rPr lang="ru-RU" sz="2200" dirty="0">
                <a:solidFill>
                  <a:schemeClr val="tx1"/>
                </a:solidFill>
              </a:rPr>
              <a:t>Л</a:t>
            </a:r>
            <a:r>
              <a:rPr lang="ru-RU" sz="2200" dirty="0" smtClean="0">
                <a:solidFill>
                  <a:schemeClr val="tx1"/>
                </a:solidFill>
              </a:rPr>
              <a:t>егка в </a:t>
            </a:r>
            <a:r>
              <a:rPr lang="ru-RU" sz="2200" dirty="0" err="1" smtClean="0">
                <a:solidFill>
                  <a:schemeClr val="tx1"/>
                </a:solidFill>
              </a:rPr>
              <a:t>застосуванні</a:t>
            </a:r>
            <a:endParaRPr lang="ru-RU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+ </a:t>
            </a:r>
            <a:r>
              <a:rPr lang="uk-UA" sz="2200" dirty="0">
                <a:solidFill>
                  <a:schemeClr val="tx1"/>
                </a:solidFill>
              </a:rPr>
              <a:t>Н</a:t>
            </a:r>
            <a:r>
              <a:rPr lang="uk-UA" sz="2200" dirty="0" smtClean="0">
                <a:solidFill>
                  <a:schemeClr val="tx1"/>
                </a:solidFill>
              </a:rPr>
              <a:t>айбільш точна при </a:t>
            </a:r>
            <a:r>
              <a:rPr lang="uk-UA" sz="2200" dirty="0">
                <a:solidFill>
                  <a:schemeClr val="tx1"/>
                </a:solidFill>
              </a:rPr>
              <a:t>роботі зі звуком на українській мові</a:t>
            </a:r>
            <a:endParaRPr lang="ru-RU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200" dirty="0" smtClean="0">
                <a:solidFill>
                  <a:schemeClr val="tx1"/>
                </a:solidFill>
              </a:rPr>
              <a:t>+ Є одним </a:t>
            </a:r>
            <a:r>
              <a:rPr lang="ru-RU" sz="2200" dirty="0" err="1" smtClean="0">
                <a:solidFill>
                  <a:schemeClr val="tx1"/>
                </a:solidFill>
              </a:rPr>
              <a:t>із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найпопулярніших</a:t>
            </a:r>
            <a:r>
              <a:rPr lang="ru-RU" sz="2200" dirty="0" smtClean="0">
                <a:solidFill>
                  <a:schemeClr val="tx1"/>
                </a:solidFill>
              </a:rPr>
              <a:t> </a:t>
            </a:r>
            <a:r>
              <a:rPr lang="ru-RU" sz="2200" dirty="0" err="1" smtClean="0">
                <a:solidFill>
                  <a:schemeClr val="tx1"/>
                </a:solidFill>
              </a:rPr>
              <a:t>рішень</a:t>
            </a:r>
            <a:r>
              <a:rPr lang="ru-RU" sz="2200" dirty="0" smtClean="0">
                <a:solidFill>
                  <a:schemeClr val="tx1"/>
                </a:solidFill>
              </a:rPr>
              <a:t> для </a:t>
            </a:r>
            <a:r>
              <a:rPr lang="ru-RU" sz="2200" dirty="0" err="1" smtClean="0">
                <a:solidFill>
                  <a:schemeClr val="tx1"/>
                </a:solidFill>
              </a:rPr>
              <a:t>обробки</a:t>
            </a:r>
            <a:r>
              <a:rPr lang="ru-RU" sz="2200" dirty="0" smtClean="0">
                <a:solidFill>
                  <a:schemeClr val="tx1"/>
                </a:solidFill>
              </a:rPr>
              <a:t> звуку</a:t>
            </a:r>
          </a:p>
          <a:p>
            <a:pPr marL="0" indent="0">
              <a:buNone/>
            </a:pPr>
            <a:r>
              <a:rPr lang="uk-UA" sz="2200" dirty="0" smtClean="0">
                <a:solidFill>
                  <a:schemeClr val="tx1"/>
                </a:solidFill>
              </a:rPr>
              <a:t>+ </a:t>
            </a:r>
            <a:r>
              <a:rPr lang="uk-UA" sz="2200" dirty="0">
                <a:solidFill>
                  <a:schemeClr val="tx1"/>
                </a:solidFill>
              </a:rPr>
              <a:t>С</a:t>
            </a:r>
            <a:r>
              <a:rPr lang="uk-UA" sz="2200" dirty="0" smtClean="0">
                <a:solidFill>
                  <a:schemeClr val="tx1"/>
                </a:solidFill>
              </a:rPr>
              <a:t>умісна </a:t>
            </a:r>
            <a:r>
              <a:rPr lang="uk-UA" sz="2200" dirty="0">
                <a:solidFill>
                  <a:schemeClr val="tx1"/>
                </a:solidFill>
              </a:rPr>
              <a:t>із багатьма доступними API </a:t>
            </a:r>
            <a:endParaRPr lang="uk-UA" sz="22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uk-UA" sz="2200" dirty="0" smtClean="0">
                <a:solidFill>
                  <a:schemeClr val="tx1"/>
                </a:solidFill>
              </a:rPr>
              <a:t>+ Зменшує вплив фонових шумів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1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729</TotalTime>
  <Words>491</Words>
  <Application>Microsoft Office PowerPoint</Application>
  <PresentationFormat>Широкоэкранный</PresentationFormat>
  <Paragraphs>136</Paragraphs>
  <Slides>19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5" baseType="lpstr">
      <vt:lpstr>Arial</vt:lpstr>
      <vt:lpstr>Calibri</vt:lpstr>
      <vt:lpstr>Century Gothic</vt:lpstr>
      <vt:lpstr>Times New Roman</vt:lpstr>
      <vt:lpstr>Wingdings 3</vt:lpstr>
      <vt:lpstr>Ион</vt:lpstr>
      <vt:lpstr>   Математичне та програмне забезпечення системи обробки й класифікації архіву новинних відеорепортажів  </vt:lpstr>
      <vt:lpstr>Ідентифікація особи</vt:lpstr>
      <vt:lpstr>Актуальність теми</vt:lpstr>
      <vt:lpstr>Презентация PowerPoint</vt:lpstr>
      <vt:lpstr>Вхідні дані</vt:lpstr>
      <vt:lpstr>Виділення підзадач та аналіз існуючих рішень</vt:lpstr>
      <vt:lpstr>Презентация PowerPoint</vt:lpstr>
      <vt:lpstr>Аналіз існуючих рішень</vt:lpstr>
      <vt:lpstr>Аналіз існуючих рішень</vt:lpstr>
      <vt:lpstr>Аналіз існуючих рішень</vt:lpstr>
      <vt:lpstr>Математичне забезпечення</vt:lpstr>
      <vt:lpstr>Опрацювання технологій</vt:lpstr>
      <vt:lpstr>Проектування та створення програмного забезпечення</vt:lpstr>
      <vt:lpstr>Презентация PowerPoint</vt:lpstr>
      <vt:lpstr>Презентация PowerPoint</vt:lpstr>
      <vt:lpstr>Презентация PowerPoint</vt:lpstr>
      <vt:lpstr>Презентация PowerPoint</vt:lpstr>
      <vt:lpstr>Тестування та вимірювання  точності результатів </vt:lpstr>
      <vt:lpstr>Висновки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ЗАХИСТ ПЕРЕДДИПЛОМНОЇ ПРАКТИКИ НА ТЕМУ  «Математичне та програмне забезпечення обробки даних для фінансового моніторингу»</dc:title>
  <dc:creator>Марина Никитина</dc:creator>
  <cp:lastModifiedBy>Павел Лысый</cp:lastModifiedBy>
  <cp:revision>73</cp:revision>
  <dcterms:created xsi:type="dcterms:W3CDTF">2021-05-16T15:28:36Z</dcterms:created>
  <dcterms:modified xsi:type="dcterms:W3CDTF">2021-06-13T17:05:52Z</dcterms:modified>
</cp:coreProperties>
</file>

<file path=docProps/thumbnail.jpeg>
</file>